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442" r:id="rId3"/>
    <p:sldId id="414" r:id="rId4"/>
    <p:sldId id="440" r:id="rId5"/>
    <p:sldId id="431" r:id="rId6"/>
    <p:sldId id="432" r:id="rId7"/>
    <p:sldId id="433" r:id="rId8"/>
    <p:sldId id="434" r:id="rId9"/>
    <p:sldId id="420" r:id="rId10"/>
    <p:sldId id="435" r:id="rId11"/>
    <p:sldId id="437" r:id="rId12"/>
    <p:sldId id="429" r:id="rId13"/>
    <p:sldId id="430" r:id="rId14"/>
    <p:sldId id="438" r:id="rId15"/>
    <p:sldId id="441" r:id="rId16"/>
    <p:sldId id="439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4" autoAdjust="0"/>
    <p:restoredTop sz="94660"/>
  </p:normalViewPr>
  <p:slideViewPr>
    <p:cSldViewPr>
      <p:cViewPr varScale="1">
        <p:scale>
          <a:sx n="101" d="100"/>
          <a:sy n="101" d="100"/>
        </p:scale>
        <p:origin x="125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D54652-42A8-48BA-9719-F2E0E1686A7D}" type="datetimeFigureOut">
              <a:rPr lang="en-AU" smtClean="0"/>
              <a:t>25/01/2020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11CD8-EE71-413A-ABC5-CE020BC249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157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Praise &amp; Confess </a:t>
            </a:r>
            <a:br>
              <a:rPr lang="en-AU" dirty="0"/>
            </a:br>
            <a:r>
              <a:rPr lang="en-AU" dirty="0"/>
              <a:t>The Lord Jesus Christ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26/01/20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6E59F-464B-47F4-A5D1-C944E0F0F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NOTE: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8DFC8-913B-45CD-9EEB-2C5CBB2A5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/>
              <a:t>Old Testament</a:t>
            </a:r>
            <a:r>
              <a:rPr lang="en-AU" dirty="0"/>
              <a:t> was written mainly in </a:t>
            </a:r>
            <a:r>
              <a:rPr lang="en-AU" b="1" dirty="0"/>
              <a:t>Hebrew</a:t>
            </a:r>
          </a:p>
          <a:p>
            <a:r>
              <a:rPr lang="en-AU" b="1" dirty="0"/>
              <a:t>Septuagint</a:t>
            </a:r>
            <a:r>
              <a:rPr lang="en-AU" dirty="0"/>
              <a:t> is the </a:t>
            </a:r>
            <a:r>
              <a:rPr lang="en-AU" b="1" dirty="0"/>
              <a:t>Greek Translation </a:t>
            </a:r>
            <a:r>
              <a:rPr lang="en-AU" dirty="0"/>
              <a:t>of the </a:t>
            </a:r>
            <a:r>
              <a:rPr lang="en-AU" b="1" dirty="0"/>
              <a:t>Old Testament</a:t>
            </a:r>
          </a:p>
          <a:p>
            <a:r>
              <a:rPr lang="en-AU" b="1" dirty="0"/>
              <a:t>New Testament </a:t>
            </a:r>
            <a:r>
              <a:rPr lang="en-AU" dirty="0"/>
              <a:t>was written in </a:t>
            </a:r>
            <a:r>
              <a:rPr lang="en-AU" b="1" dirty="0"/>
              <a:t>Greek</a:t>
            </a:r>
          </a:p>
        </p:txBody>
      </p:sp>
    </p:spTree>
    <p:extLst>
      <p:ext uri="{BB962C8B-B14F-4D97-AF65-F5344CB8AC3E}">
        <p14:creationId xmlns:p14="http://schemas.microsoft.com/office/powerpoint/2010/main" val="1002582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1B1C0-5836-4F7E-B5D0-BDFE6DD1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Hebrew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E1B10-7EA5-4B1E-BD44-DD363BD2C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3600" b="1" dirty="0"/>
              <a:t>It began on 29</a:t>
            </a:r>
            <a:r>
              <a:rPr lang="en-AU" sz="3600" b="1" baseline="30000" dirty="0"/>
              <a:t>th</a:t>
            </a:r>
            <a:r>
              <a:rPr lang="en-AU" sz="3600" b="1" dirty="0"/>
              <a:t> September</a:t>
            </a:r>
          </a:p>
          <a:p>
            <a:r>
              <a:rPr lang="en-AU" sz="2800" dirty="0"/>
              <a:t>The Jewish New Year</a:t>
            </a:r>
          </a:p>
          <a:p>
            <a:r>
              <a:rPr lang="en-AU" sz="2800" dirty="0"/>
              <a:t>The Feast of Tabernacles</a:t>
            </a:r>
          </a:p>
          <a:p>
            <a:pPr marL="0" indent="0" algn="ctr">
              <a:buNone/>
            </a:pPr>
            <a:endParaRPr lang="en-AU" sz="9600" b="1" u="sng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7D4E261-40F6-427C-AF0F-2C0D2E199B43}"/>
              </a:ext>
            </a:extLst>
          </p:cNvPr>
          <p:cNvSpPr/>
          <p:nvPr/>
        </p:nvSpPr>
        <p:spPr>
          <a:xfrm>
            <a:off x="4860032" y="4107717"/>
            <a:ext cx="1008112" cy="1512168"/>
          </a:xfrm>
          <a:custGeom>
            <a:avLst/>
            <a:gdLst/>
            <a:ahLst/>
            <a:cxnLst/>
            <a:rect l="l" t="t" r="r" b="b"/>
            <a:pathLst>
              <a:path w="1412121" h="2912980">
                <a:moveTo>
                  <a:pt x="245350" y="1657"/>
                </a:moveTo>
                <a:cubicBezTo>
                  <a:pt x="269396" y="6758"/>
                  <a:pt x="293442" y="15137"/>
                  <a:pt x="317488" y="26796"/>
                </a:cubicBezTo>
                <a:cubicBezTo>
                  <a:pt x="341533" y="38455"/>
                  <a:pt x="365579" y="49020"/>
                  <a:pt x="389625" y="58493"/>
                </a:cubicBezTo>
                <a:cubicBezTo>
                  <a:pt x="411576" y="67692"/>
                  <a:pt x="434347" y="76618"/>
                  <a:pt x="457937" y="85271"/>
                </a:cubicBezTo>
                <a:cubicBezTo>
                  <a:pt x="481528" y="93924"/>
                  <a:pt x="505391" y="99571"/>
                  <a:pt x="529528" y="102213"/>
                </a:cubicBezTo>
                <a:cubicBezTo>
                  <a:pt x="667328" y="118152"/>
                  <a:pt x="797155" y="152946"/>
                  <a:pt x="919010" y="206593"/>
                </a:cubicBezTo>
                <a:cubicBezTo>
                  <a:pt x="1040864" y="260241"/>
                  <a:pt x="1141135" y="342034"/>
                  <a:pt x="1219822" y="451971"/>
                </a:cubicBezTo>
                <a:cubicBezTo>
                  <a:pt x="1263236" y="514818"/>
                  <a:pt x="1295459" y="581490"/>
                  <a:pt x="1316492" y="651988"/>
                </a:cubicBezTo>
                <a:cubicBezTo>
                  <a:pt x="1337525" y="722486"/>
                  <a:pt x="1348999" y="800089"/>
                  <a:pt x="1350913" y="884796"/>
                </a:cubicBezTo>
                <a:cubicBezTo>
                  <a:pt x="1353919" y="958937"/>
                  <a:pt x="1359930" y="1032532"/>
                  <a:pt x="1368948" y="1105581"/>
                </a:cubicBezTo>
                <a:cubicBezTo>
                  <a:pt x="1377965" y="1178629"/>
                  <a:pt x="1385069" y="1252224"/>
                  <a:pt x="1390261" y="1326365"/>
                </a:cubicBezTo>
                <a:cubicBezTo>
                  <a:pt x="1392174" y="1374457"/>
                  <a:pt x="1392720" y="1422549"/>
                  <a:pt x="1391900" y="1470640"/>
                </a:cubicBezTo>
                <a:cubicBezTo>
                  <a:pt x="1391081" y="1518732"/>
                  <a:pt x="1390534" y="1566824"/>
                  <a:pt x="1390261" y="1614916"/>
                </a:cubicBezTo>
                <a:cubicBezTo>
                  <a:pt x="1399733" y="1794258"/>
                  <a:pt x="1407020" y="1973327"/>
                  <a:pt x="1412121" y="2152122"/>
                </a:cubicBezTo>
                <a:cubicBezTo>
                  <a:pt x="1412121" y="2187827"/>
                  <a:pt x="1407749" y="2221345"/>
                  <a:pt x="1399005" y="2252678"/>
                </a:cubicBezTo>
                <a:cubicBezTo>
                  <a:pt x="1364119" y="2344671"/>
                  <a:pt x="1328968" y="2437211"/>
                  <a:pt x="1293552" y="2530298"/>
                </a:cubicBezTo>
                <a:cubicBezTo>
                  <a:pt x="1258137" y="2623385"/>
                  <a:pt x="1221915" y="2715925"/>
                  <a:pt x="1184887" y="2807919"/>
                </a:cubicBezTo>
                <a:cubicBezTo>
                  <a:pt x="1171150" y="2844079"/>
                  <a:pt x="1149498" y="2867942"/>
                  <a:pt x="1119932" y="2879510"/>
                </a:cubicBezTo>
                <a:cubicBezTo>
                  <a:pt x="1090365" y="2891077"/>
                  <a:pt x="1056704" y="2896360"/>
                  <a:pt x="1018950" y="2895358"/>
                </a:cubicBezTo>
                <a:cubicBezTo>
                  <a:pt x="883625" y="2894265"/>
                  <a:pt x="747981" y="2893172"/>
                  <a:pt x="612019" y="2892079"/>
                </a:cubicBezTo>
                <a:cubicBezTo>
                  <a:pt x="476058" y="2890986"/>
                  <a:pt x="339261" y="2896451"/>
                  <a:pt x="201630" y="2908474"/>
                </a:cubicBezTo>
                <a:cubicBezTo>
                  <a:pt x="104080" y="2919040"/>
                  <a:pt x="42326" y="2911024"/>
                  <a:pt x="16368" y="2884428"/>
                </a:cubicBezTo>
                <a:cubicBezTo>
                  <a:pt x="-9591" y="2857832"/>
                  <a:pt x="-4672" y="2801725"/>
                  <a:pt x="31123" y="2716107"/>
                </a:cubicBezTo>
                <a:cubicBezTo>
                  <a:pt x="63184" y="2640417"/>
                  <a:pt x="100710" y="2565547"/>
                  <a:pt x="143701" y="2491497"/>
                </a:cubicBezTo>
                <a:cubicBezTo>
                  <a:pt x="186693" y="2417446"/>
                  <a:pt x="226405" y="2339297"/>
                  <a:pt x="262838" y="2257050"/>
                </a:cubicBezTo>
                <a:cubicBezTo>
                  <a:pt x="276045" y="2224078"/>
                  <a:pt x="296629" y="2198210"/>
                  <a:pt x="324592" y="2179447"/>
                </a:cubicBezTo>
                <a:cubicBezTo>
                  <a:pt x="352554" y="2160684"/>
                  <a:pt x="387348" y="2150118"/>
                  <a:pt x="428973" y="2147750"/>
                </a:cubicBezTo>
                <a:cubicBezTo>
                  <a:pt x="531718" y="2143849"/>
                  <a:pt x="634445" y="2141854"/>
                  <a:pt x="737153" y="2141763"/>
                </a:cubicBezTo>
                <a:cubicBezTo>
                  <a:pt x="839862" y="2141672"/>
                  <a:pt x="942528" y="2140765"/>
                  <a:pt x="1045151" y="2139041"/>
                </a:cubicBezTo>
                <a:cubicBezTo>
                  <a:pt x="1142675" y="2141321"/>
                  <a:pt x="1206357" y="2126965"/>
                  <a:pt x="1236197" y="2095972"/>
                </a:cubicBezTo>
                <a:cubicBezTo>
                  <a:pt x="1266037" y="2064979"/>
                  <a:pt x="1279501" y="1990609"/>
                  <a:pt x="1276590" y="1872862"/>
                </a:cubicBezTo>
                <a:cubicBezTo>
                  <a:pt x="1277499" y="1736511"/>
                  <a:pt x="1259304" y="1610271"/>
                  <a:pt x="1222005" y="1494140"/>
                </a:cubicBezTo>
                <a:cubicBezTo>
                  <a:pt x="1184705" y="1378009"/>
                  <a:pt x="1122843" y="1263791"/>
                  <a:pt x="1036417" y="1151486"/>
                </a:cubicBezTo>
                <a:cubicBezTo>
                  <a:pt x="998120" y="1103121"/>
                  <a:pt x="949170" y="1059948"/>
                  <a:pt x="889567" y="1021967"/>
                </a:cubicBezTo>
                <a:cubicBezTo>
                  <a:pt x="829964" y="983985"/>
                  <a:pt x="766787" y="952835"/>
                  <a:pt x="700035" y="928516"/>
                </a:cubicBezTo>
                <a:cubicBezTo>
                  <a:pt x="682456" y="920136"/>
                  <a:pt x="664058" y="913942"/>
                  <a:pt x="644839" y="909935"/>
                </a:cubicBezTo>
                <a:cubicBezTo>
                  <a:pt x="625621" y="905927"/>
                  <a:pt x="606129" y="901919"/>
                  <a:pt x="586364" y="897912"/>
                </a:cubicBezTo>
                <a:cubicBezTo>
                  <a:pt x="544193" y="887529"/>
                  <a:pt x="506120" y="890807"/>
                  <a:pt x="472146" y="907749"/>
                </a:cubicBezTo>
                <a:cubicBezTo>
                  <a:pt x="438172" y="924690"/>
                  <a:pt x="412123" y="952015"/>
                  <a:pt x="393997" y="989723"/>
                </a:cubicBezTo>
                <a:cubicBezTo>
                  <a:pt x="372410" y="1033716"/>
                  <a:pt x="368585" y="1072518"/>
                  <a:pt x="382521" y="1106127"/>
                </a:cubicBezTo>
                <a:cubicBezTo>
                  <a:pt x="396456" y="1139737"/>
                  <a:pt x="426514" y="1166515"/>
                  <a:pt x="472693" y="1186462"/>
                </a:cubicBezTo>
                <a:cubicBezTo>
                  <a:pt x="513680" y="1202584"/>
                  <a:pt x="558493" y="1222804"/>
                  <a:pt x="607131" y="1247123"/>
                </a:cubicBezTo>
                <a:cubicBezTo>
                  <a:pt x="655769" y="1271442"/>
                  <a:pt x="698396" y="1294942"/>
                  <a:pt x="735011" y="1317621"/>
                </a:cubicBezTo>
                <a:cubicBezTo>
                  <a:pt x="782456" y="1348681"/>
                  <a:pt x="808868" y="1386025"/>
                  <a:pt x="814245" y="1429653"/>
                </a:cubicBezTo>
                <a:cubicBezTo>
                  <a:pt x="819623" y="1473282"/>
                  <a:pt x="820901" y="1520463"/>
                  <a:pt x="818079" y="1571196"/>
                </a:cubicBezTo>
                <a:cubicBezTo>
                  <a:pt x="817896" y="1602346"/>
                  <a:pt x="813889" y="1636229"/>
                  <a:pt x="806056" y="1672844"/>
                </a:cubicBezTo>
                <a:cubicBezTo>
                  <a:pt x="798223" y="1709460"/>
                  <a:pt x="787657" y="1745529"/>
                  <a:pt x="774359" y="1781051"/>
                </a:cubicBezTo>
                <a:cubicBezTo>
                  <a:pt x="761789" y="1820581"/>
                  <a:pt x="744302" y="1851913"/>
                  <a:pt x="721895" y="1875048"/>
                </a:cubicBezTo>
                <a:cubicBezTo>
                  <a:pt x="699489" y="1898183"/>
                  <a:pt x="668885" y="1912028"/>
                  <a:pt x="630084" y="1916582"/>
                </a:cubicBezTo>
                <a:cubicBezTo>
                  <a:pt x="530986" y="1922502"/>
                  <a:pt x="450468" y="1929242"/>
                  <a:pt x="388532" y="1936802"/>
                </a:cubicBezTo>
                <a:cubicBezTo>
                  <a:pt x="326596" y="1944362"/>
                  <a:pt x="261380" y="1969683"/>
                  <a:pt x="192886" y="2012765"/>
                </a:cubicBezTo>
                <a:cubicBezTo>
                  <a:pt x="176856" y="2019569"/>
                  <a:pt x="159732" y="2024467"/>
                  <a:pt x="141515" y="2027461"/>
                </a:cubicBezTo>
                <a:cubicBezTo>
                  <a:pt x="123299" y="2030455"/>
                  <a:pt x="108361" y="2029910"/>
                  <a:pt x="96703" y="2025828"/>
                </a:cubicBezTo>
                <a:cubicBezTo>
                  <a:pt x="78395" y="2012282"/>
                  <a:pt x="71291" y="1996814"/>
                  <a:pt x="75389" y="1979422"/>
                </a:cubicBezTo>
                <a:cubicBezTo>
                  <a:pt x="79488" y="1962031"/>
                  <a:pt x="86593" y="1945456"/>
                  <a:pt x="96703" y="1929698"/>
                </a:cubicBezTo>
                <a:cubicBezTo>
                  <a:pt x="105811" y="1910206"/>
                  <a:pt x="117105" y="1892354"/>
                  <a:pt x="130586" y="1876141"/>
                </a:cubicBezTo>
                <a:cubicBezTo>
                  <a:pt x="144066" y="1859929"/>
                  <a:pt x="157546" y="1844262"/>
                  <a:pt x="171026" y="1829143"/>
                </a:cubicBezTo>
                <a:cubicBezTo>
                  <a:pt x="197440" y="1802546"/>
                  <a:pt x="213471" y="1779229"/>
                  <a:pt x="219118" y="1759191"/>
                </a:cubicBezTo>
                <a:cubicBezTo>
                  <a:pt x="224765" y="1739153"/>
                  <a:pt x="218936" y="1711464"/>
                  <a:pt x="201630" y="1676123"/>
                </a:cubicBezTo>
                <a:cubicBezTo>
                  <a:pt x="169296" y="1604441"/>
                  <a:pt x="148711" y="1532486"/>
                  <a:pt x="139876" y="1460257"/>
                </a:cubicBezTo>
                <a:cubicBezTo>
                  <a:pt x="131041" y="1388028"/>
                  <a:pt x="131223" y="1312794"/>
                  <a:pt x="140422" y="1234554"/>
                </a:cubicBezTo>
                <a:cubicBezTo>
                  <a:pt x="145523" y="1203950"/>
                  <a:pt x="157182" y="1173346"/>
                  <a:pt x="175398" y="1142742"/>
                </a:cubicBezTo>
                <a:cubicBezTo>
                  <a:pt x="203725" y="1093558"/>
                  <a:pt x="227953" y="1040001"/>
                  <a:pt x="248082" y="982072"/>
                </a:cubicBezTo>
                <a:cubicBezTo>
                  <a:pt x="268212" y="924144"/>
                  <a:pt x="271673" y="881517"/>
                  <a:pt x="258466" y="854192"/>
                </a:cubicBezTo>
                <a:cubicBezTo>
                  <a:pt x="250359" y="842989"/>
                  <a:pt x="235968" y="831512"/>
                  <a:pt x="215293" y="819763"/>
                </a:cubicBezTo>
                <a:cubicBezTo>
                  <a:pt x="194617" y="808013"/>
                  <a:pt x="176947" y="797630"/>
                  <a:pt x="162282" y="788612"/>
                </a:cubicBezTo>
                <a:cubicBezTo>
                  <a:pt x="146252" y="776590"/>
                  <a:pt x="131314" y="759102"/>
                  <a:pt x="117470" y="736149"/>
                </a:cubicBezTo>
                <a:cubicBezTo>
                  <a:pt x="103625" y="713196"/>
                  <a:pt x="95245" y="691336"/>
                  <a:pt x="92331" y="670569"/>
                </a:cubicBezTo>
                <a:cubicBezTo>
                  <a:pt x="81219" y="573748"/>
                  <a:pt x="77211" y="475561"/>
                  <a:pt x="80308" y="376007"/>
                </a:cubicBezTo>
                <a:cubicBezTo>
                  <a:pt x="83405" y="276454"/>
                  <a:pt x="94699" y="179360"/>
                  <a:pt x="114191" y="84725"/>
                </a:cubicBezTo>
                <a:cubicBezTo>
                  <a:pt x="121842" y="52026"/>
                  <a:pt x="138236" y="28891"/>
                  <a:pt x="163375" y="15320"/>
                </a:cubicBezTo>
                <a:cubicBezTo>
                  <a:pt x="188514" y="1748"/>
                  <a:pt x="215839" y="-2806"/>
                  <a:pt x="245350" y="165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A49691-1453-4F67-A2E6-D7228809EB17}"/>
              </a:ext>
            </a:extLst>
          </p:cNvPr>
          <p:cNvSpPr txBox="1"/>
          <p:nvPr/>
        </p:nvSpPr>
        <p:spPr>
          <a:xfrm>
            <a:off x="6925523" y="5705540"/>
            <a:ext cx="14702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Mouth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41515B-AD6B-475B-AA26-D04456196173}"/>
              </a:ext>
            </a:extLst>
          </p:cNvPr>
          <p:cNvSpPr txBox="1"/>
          <p:nvPr/>
        </p:nvSpPr>
        <p:spPr>
          <a:xfrm>
            <a:off x="4932040" y="5724545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Peh</a:t>
            </a:r>
            <a:endParaRPr lang="en-AU" sz="32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90FFE8F-AC3C-47F4-9BA4-63F2D8F16239}"/>
              </a:ext>
            </a:extLst>
          </p:cNvPr>
          <p:cNvGrpSpPr/>
          <p:nvPr/>
        </p:nvGrpSpPr>
        <p:grpSpPr>
          <a:xfrm>
            <a:off x="6710802" y="3946684"/>
            <a:ext cx="1692188" cy="1908212"/>
            <a:chOff x="7128284" y="2492896"/>
            <a:chExt cx="1692188" cy="190821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2" name="Partial Circle 11">
              <a:extLst>
                <a:ext uri="{FF2B5EF4-FFF2-40B4-BE49-F238E27FC236}">
                  <a16:creationId xmlns:a16="http://schemas.microsoft.com/office/drawing/2014/main" id="{00729B07-A564-4A1B-9A37-9325A1F29025}"/>
                </a:ext>
              </a:extLst>
            </p:cNvPr>
            <p:cNvSpPr/>
            <p:nvPr/>
          </p:nvSpPr>
          <p:spPr>
            <a:xfrm>
              <a:off x="7164288" y="2492896"/>
              <a:ext cx="1656184" cy="1368152"/>
            </a:xfrm>
            <a:prstGeom prst="pie">
              <a:avLst>
                <a:gd name="adj1" fmla="val 1369157"/>
                <a:gd name="adj2" fmla="val 9732178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13" name="Partial Circle 12">
              <a:extLst>
                <a:ext uri="{FF2B5EF4-FFF2-40B4-BE49-F238E27FC236}">
                  <a16:creationId xmlns:a16="http://schemas.microsoft.com/office/drawing/2014/main" id="{DDB4EECA-DD5E-475D-BE00-7294F37A0D1F}"/>
                </a:ext>
              </a:extLst>
            </p:cNvPr>
            <p:cNvSpPr/>
            <p:nvPr/>
          </p:nvSpPr>
          <p:spPr>
            <a:xfrm rot="10800000">
              <a:off x="7128284" y="3032956"/>
              <a:ext cx="1656184" cy="1368152"/>
            </a:xfrm>
            <a:prstGeom prst="pie">
              <a:avLst>
                <a:gd name="adj1" fmla="val 1369157"/>
                <a:gd name="adj2" fmla="val 9732178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095E215-D1E0-4EDB-996F-7F437582E395}"/>
              </a:ext>
            </a:extLst>
          </p:cNvPr>
          <p:cNvSpPr txBox="1"/>
          <p:nvPr/>
        </p:nvSpPr>
        <p:spPr>
          <a:xfrm>
            <a:off x="3143500" y="2627328"/>
            <a:ext cx="2929008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latinLnBrk="0">
              <a:spcBef>
                <a:spcPct val="20000"/>
              </a:spcBef>
            </a:pPr>
            <a:r>
              <a:rPr lang="en-AU" sz="9600" dirty="0">
                <a:solidFill>
                  <a:prstClr val="black"/>
                </a:solidFill>
                <a:latin typeface="Century Gothic" panose="020B0502020202020204" pitchFamily="34" charset="0"/>
              </a:rPr>
              <a:t>57</a:t>
            </a:r>
            <a:r>
              <a:rPr lang="en-AU" sz="9600" b="1" u="sng" dirty="0">
                <a:solidFill>
                  <a:prstClr val="black"/>
                </a:solidFill>
                <a:latin typeface="Century Gothic" panose="020B0502020202020204" pitchFamily="34" charset="0"/>
              </a:rPr>
              <a:t>80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1863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49370-10AE-4347-B6FB-BC94B7CE3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67C1D-85B1-4E7F-9510-E4DED694D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The Voice of the Lord will be clear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My Responsibility To Hear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A Time to Declare what The Father has Decreed</a:t>
            </a:r>
          </a:p>
        </p:txBody>
      </p:sp>
    </p:spTree>
    <p:extLst>
      <p:ext uri="{BB962C8B-B14F-4D97-AF65-F5344CB8AC3E}">
        <p14:creationId xmlns:p14="http://schemas.microsoft.com/office/powerpoint/2010/main" val="238944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CD8F2-3922-49E9-9A97-E9B772FFB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John 1:9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51ABD-0754-4B46-8DBC-549A16705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b="1" baseline="30000" dirty="0"/>
          </a:p>
          <a:p>
            <a:pPr marL="0" indent="0">
              <a:buNone/>
            </a:pPr>
            <a:endParaRPr lang="en-GB" b="1" baseline="30000" dirty="0"/>
          </a:p>
          <a:p>
            <a:pPr marL="0" indent="0">
              <a:buNone/>
            </a:pPr>
            <a:r>
              <a:rPr lang="en-GB" b="1" baseline="30000" dirty="0"/>
              <a:t>9 </a:t>
            </a:r>
            <a:r>
              <a:rPr lang="en-GB" dirty="0"/>
              <a:t>If we </a:t>
            </a:r>
            <a:r>
              <a:rPr lang="en-GB" b="1" u="sng" dirty="0"/>
              <a:t>confess</a:t>
            </a:r>
            <a:r>
              <a:rPr lang="en-GB" dirty="0"/>
              <a:t> our sins, He is faithful and just to forgive us </a:t>
            </a:r>
            <a:r>
              <a:rPr lang="en-GB" i="1" dirty="0"/>
              <a:t>our</a:t>
            </a:r>
            <a:r>
              <a:rPr lang="en-GB" dirty="0"/>
              <a:t> sins and to cleanse us from all unrighteousness.</a:t>
            </a:r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C10872-82EA-4C00-B874-A32EB82F3C18}"/>
              </a:ext>
            </a:extLst>
          </p:cNvPr>
          <p:cNvSpPr/>
          <p:nvPr/>
        </p:nvSpPr>
        <p:spPr>
          <a:xfrm>
            <a:off x="1115616" y="1412776"/>
            <a:ext cx="27863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600" b="1" dirty="0" err="1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homologeo</a:t>
            </a:r>
            <a:r>
              <a:rPr lang="en-AU" sz="36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ea typeface="Doulos SIL" panose="02000500070000020004" pitchFamily="2" charset="0"/>
              </a:rPr>
              <a:t>̄</a:t>
            </a:r>
            <a:endParaRPr lang="en-AU" sz="36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74E497-2B7B-41C0-AD75-0B85730E8E17}"/>
              </a:ext>
            </a:extLst>
          </p:cNvPr>
          <p:cNvSpPr txBox="1"/>
          <p:nvPr/>
        </p:nvSpPr>
        <p:spPr>
          <a:xfrm>
            <a:off x="4608004" y="1443553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>
                <a:solidFill>
                  <a:schemeClr val="accent3">
                    <a:lumMod val="50000"/>
                  </a:schemeClr>
                </a:solidFill>
                <a:latin typeface="Cooper Black" panose="0208090404030B020404" pitchFamily="18" charset="0"/>
              </a:rPr>
              <a:t>GREEK</a:t>
            </a:r>
          </a:p>
        </p:txBody>
      </p:sp>
    </p:spTree>
    <p:extLst>
      <p:ext uri="{BB962C8B-B14F-4D97-AF65-F5344CB8AC3E}">
        <p14:creationId xmlns:p14="http://schemas.microsoft.com/office/powerpoint/2010/main" val="130320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3B1B3-058E-4552-8946-E5F36F562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>
                <a:solidFill>
                  <a:schemeClr val="accent6">
                    <a:lumMod val="50000"/>
                  </a:schemeClr>
                </a:solidFill>
              </a:rPr>
              <a:t>homologeo</a:t>
            </a:r>
            <a:r>
              <a:rPr lang="en-AU" dirty="0">
                <a:solidFill>
                  <a:schemeClr val="accent6">
                    <a:lumMod val="50000"/>
                  </a:schemeClr>
                </a:solidFill>
                <a:ea typeface="Doulos SIL" panose="02000500070000020004" pitchFamily="2" charset="0"/>
              </a:rPr>
              <a:t>̄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ED06B-4D30-4B3D-A8DA-2AE6960FA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From a </a:t>
            </a:r>
            <a:r>
              <a:rPr lang="en-GB" b="1" dirty="0"/>
              <a:t>compound</a:t>
            </a:r>
            <a:r>
              <a:rPr lang="en-GB" dirty="0"/>
              <a:t> of the base of </a:t>
            </a:r>
            <a:r>
              <a:rPr lang="en-GB" b="1" u="sng" dirty="0"/>
              <a:t>G3674</a:t>
            </a:r>
            <a:r>
              <a:rPr lang="en-GB" dirty="0"/>
              <a:t> and </a:t>
            </a:r>
            <a:r>
              <a:rPr lang="en-GB" b="1" u="sng" dirty="0"/>
              <a:t>G3056</a:t>
            </a:r>
            <a:r>
              <a:rPr lang="en-GB" dirty="0"/>
              <a:t>; to </a:t>
            </a:r>
            <a:r>
              <a:rPr lang="en-GB" i="1" dirty="0"/>
              <a:t>assent</a:t>
            </a:r>
            <a:r>
              <a:rPr lang="en-GB" dirty="0"/>
              <a:t>, that is, </a:t>
            </a:r>
            <a:r>
              <a:rPr lang="en-GB" i="1" dirty="0"/>
              <a:t>covenant</a:t>
            </a:r>
            <a:r>
              <a:rPr lang="en-GB" dirty="0"/>
              <a:t>, </a:t>
            </a:r>
            <a:r>
              <a:rPr lang="en-GB" i="1" dirty="0"/>
              <a:t>acknowledge:</a:t>
            </a:r>
            <a:r>
              <a:rPr lang="en-GB" dirty="0"/>
              <a:t> - con- (pro-) fess, confession is made, give thanks, promise.</a:t>
            </a:r>
          </a:p>
          <a:p>
            <a:endParaRPr lang="en-GB" dirty="0"/>
          </a:p>
          <a:p>
            <a:pPr marL="0" indent="0">
              <a:buNone/>
            </a:pPr>
            <a:r>
              <a:rPr lang="en-AU" dirty="0"/>
              <a:t>     </a:t>
            </a:r>
            <a:br>
              <a:rPr lang="en-AU" i="1" dirty="0"/>
            </a:br>
            <a:endParaRPr lang="en-AU" b="1" i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51CD1A-DB1E-4688-A08B-D85F9C2DEB83}"/>
              </a:ext>
            </a:extLst>
          </p:cNvPr>
          <p:cNvSpPr txBox="1"/>
          <p:nvPr/>
        </p:nvSpPr>
        <p:spPr>
          <a:xfrm>
            <a:off x="755576" y="3429000"/>
            <a:ext cx="38524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>
                <a:solidFill>
                  <a:srgbClr val="0070C0"/>
                </a:solidFill>
              </a:rPr>
              <a:t> </a:t>
            </a:r>
            <a:r>
              <a:rPr lang="en-AU" sz="3200" b="1" u="sng" dirty="0">
                <a:solidFill>
                  <a:srgbClr val="0070C0"/>
                </a:solidFill>
              </a:rPr>
              <a:t>Homo</a:t>
            </a:r>
            <a:endParaRPr lang="en-AU" sz="3200" b="1" u="sng" dirty="0">
              <a:solidFill>
                <a:srgbClr val="C00000"/>
              </a:solidFill>
            </a:endParaRPr>
          </a:p>
          <a:p>
            <a:r>
              <a:rPr lang="en-AU" sz="3200" b="1" i="1" dirty="0" err="1">
                <a:solidFill>
                  <a:srgbClr val="0070C0"/>
                </a:solidFill>
              </a:rPr>
              <a:t>Homou</a:t>
            </a:r>
            <a:r>
              <a:rPr lang="en-AU" sz="3200" b="1" i="1" dirty="0">
                <a:solidFill>
                  <a:srgbClr val="0070C0"/>
                </a:solidFill>
              </a:rPr>
              <a:t> (G3674)</a:t>
            </a:r>
            <a:endParaRPr lang="en-AU" sz="3200" b="1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750633-7288-4181-9619-4C45EDD9FF79}"/>
              </a:ext>
            </a:extLst>
          </p:cNvPr>
          <p:cNvSpPr txBox="1"/>
          <p:nvPr/>
        </p:nvSpPr>
        <p:spPr>
          <a:xfrm>
            <a:off x="755576" y="4506218"/>
            <a:ext cx="36941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i="1" dirty="0">
                <a:solidFill>
                  <a:srgbClr val="0070C0"/>
                </a:solidFill>
              </a:rPr>
              <a:t>At one place</a:t>
            </a:r>
          </a:p>
          <a:p>
            <a:r>
              <a:rPr lang="en-AU" sz="3200" i="1" dirty="0">
                <a:solidFill>
                  <a:srgbClr val="0070C0"/>
                </a:solidFill>
              </a:rPr>
              <a:t>At the same time:-</a:t>
            </a:r>
            <a:br>
              <a:rPr lang="en-AU" sz="3200" i="1" dirty="0">
                <a:solidFill>
                  <a:srgbClr val="0070C0"/>
                </a:solidFill>
              </a:rPr>
            </a:br>
            <a:r>
              <a:rPr lang="en-AU" sz="3200" i="1" dirty="0">
                <a:solidFill>
                  <a:srgbClr val="0070C0"/>
                </a:solidFill>
              </a:rPr>
              <a:t>Together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6B6651-D5F4-4DDC-8E22-49BE6DF5AD29}"/>
              </a:ext>
            </a:extLst>
          </p:cNvPr>
          <p:cNvSpPr txBox="1"/>
          <p:nvPr/>
        </p:nvSpPr>
        <p:spPr>
          <a:xfrm>
            <a:off x="4962078" y="4573489"/>
            <a:ext cx="39101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i="1" dirty="0">
                <a:solidFill>
                  <a:srgbClr val="C00000"/>
                </a:solidFill>
              </a:rPr>
              <a:t>Something said; by implication a topic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B64AAB-2414-47FD-A327-969D62C3008F}"/>
              </a:ext>
            </a:extLst>
          </p:cNvPr>
          <p:cNvSpPr txBox="1"/>
          <p:nvPr/>
        </p:nvSpPr>
        <p:spPr>
          <a:xfrm>
            <a:off x="4608004" y="3429000"/>
            <a:ext cx="38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u="sng" dirty="0" err="1">
                <a:solidFill>
                  <a:srgbClr val="C00000"/>
                </a:solidFill>
              </a:rPr>
              <a:t>logeo</a:t>
            </a:r>
            <a:endParaRPr lang="en-AU" sz="3200" b="1" i="1" dirty="0">
              <a:solidFill>
                <a:srgbClr val="C00000"/>
              </a:solidFill>
            </a:endParaRPr>
          </a:p>
          <a:p>
            <a:pPr algn="ctr"/>
            <a:r>
              <a:rPr lang="en-AU" sz="3200" b="1" i="1" dirty="0">
                <a:solidFill>
                  <a:srgbClr val="C00000"/>
                </a:solidFill>
              </a:rPr>
              <a:t>logos (G3056)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171215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78E9C-7B58-4CAC-B9F5-1AC59CF60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Confess (</a:t>
            </a:r>
            <a:r>
              <a:rPr lang="en-AU" dirty="0" err="1"/>
              <a:t>homologeo</a:t>
            </a:r>
            <a:r>
              <a:rPr lang="en-AU" dirty="0"/>
              <a:t>̄)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30F1F-5F5F-4842-94DE-3DB62550E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Togetherness, unity, agreement</a:t>
            </a:r>
          </a:p>
          <a:p>
            <a:r>
              <a:rPr lang="en-AU" dirty="0"/>
              <a:t>Something said (spoken)</a:t>
            </a:r>
          </a:p>
          <a:p>
            <a:endParaRPr lang="en-AU" dirty="0"/>
          </a:p>
          <a:p>
            <a:pPr marL="0" indent="0">
              <a:buNone/>
            </a:pPr>
            <a:r>
              <a:rPr lang="en-AU" dirty="0"/>
              <a:t>When I confess my sins or confess to one another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/>
              <a:t>I</a:t>
            </a:r>
            <a:r>
              <a:rPr lang="en-AU" dirty="0"/>
              <a:t> </a:t>
            </a:r>
            <a:r>
              <a:rPr lang="en-AU" b="1" u="sng" dirty="0"/>
              <a:t>agree</a:t>
            </a:r>
            <a:r>
              <a:rPr lang="en-AU" dirty="0"/>
              <a:t> and 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/>
              <a:t>  </a:t>
            </a:r>
            <a:r>
              <a:rPr lang="en-AU" b="1" u="sng" dirty="0"/>
              <a:t>admit</a:t>
            </a:r>
            <a:r>
              <a:rPr lang="en-AU" dirty="0"/>
              <a:t> what I did wrong and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/>
              <a:t>  </a:t>
            </a:r>
            <a:r>
              <a:rPr lang="en-AU" b="1" u="sng" dirty="0"/>
              <a:t>speak</a:t>
            </a:r>
            <a:r>
              <a:rPr lang="en-AU" dirty="0"/>
              <a:t> it out (I say it out)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0C9EDC-10F5-47C4-AE19-E093587F6675}"/>
              </a:ext>
            </a:extLst>
          </p:cNvPr>
          <p:cNvSpPr txBox="1"/>
          <p:nvPr/>
        </p:nvSpPr>
        <p:spPr>
          <a:xfrm>
            <a:off x="2757657" y="5440868"/>
            <a:ext cx="3628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b="1" dirty="0">
                <a:solidFill>
                  <a:srgbClr val="0070C0"/>
                </a:solidFill>
              </a:rPr>
              <a:t>Humility involved</a:t>
            </a:r>
          </a:p>
        </p:txBody>
      </p:sp>
    </p:spTree>
    <p:extLst>
      <p:ext uri="{BB962C8B-B14F-4D97-AF65-F5344CB8AC3E}">
        <p14:creationId xmlns:p14="http://schemas.microsoft.com/office/powerpoint/2010/main" val="824339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694AA-5767-434B-A418-B2869BE93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Confess - </a:t>
            </a:r>
            <a:r>
              <a:rPr lang="en-AU" dirty="0" err="1"/>
              <a:t>homologeo</a:t>
            </a:r>
            <a:r>
              <a:rPr lang="en-AU" dirty="0"/>
              <a:t>̄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55D00-CEA5-4AEA-9F26-F1108C770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In the New Testament, It is translated as </a:t>
            </a:r>
            <a:r>
              <a:rPr lang="en-AU" b="1" u="sng" dirty="0"/>
              <a:t>confess</a:t>
            </a:r>
            <a:r>
              <a:rPr lang="en-AU" dirty="0"/>
              <a:t>, </a:t>
            </a:r>
            <a:r>
              <a:rPr lang="en-AU" b="1" u="sng" dirty="0"/>
              <a:t>confession is made</a:t>
            </a:r>
            <a:r>
              <a:rPr lang="en-AU" dirty="0"/>
              <a:t>, </a:t>
            </a:r>
            <a:r>
              <a:rPr lang="en-AU" b="1" u="sng" dirty="0"/>
              <a:t>give thanks </a:t>
            </a:r>
            <a:r>
              <a:rPr lang="en-AU" dirty="0"/>
              <a:t>and </a:t>
            </a:r>
            <a:r>
              <a:rPr lang="en-AU" b="1" u="sng" dirty="0"/>
              <a:t>promise</a:t>
            </a:r>
          </a:p>
          <a:p>
            <a:r>
              <a:rPr lang="en-AU" dirty="0"/>
              <a:t>See Matthew 14:7; Hebrew 13:15</a:t>
            </a:r>
          </a:p>
        </p:txBody>
      </p:sp>
    </p:spTree>
    <p:extLst>
      <p:ext uri="{BB962C8B-B14F-4D97-AF65-F5344CB8AC3E}">
        <p14:creationId xmlns:p14="http://schemas.microsoft.com/office/powerpoint/2010/main" val="2061853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9BBD4-E335-4891-9465-3410C93D3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 Chronicles 20:21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6132C-A639-428C-8B17-299F417F4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21 </a:t>
            </a:r>
            <a:r>
              <a:rPr lang="en-GB" dirty="0"/>
              <a:t>And when he had consulted with the people, he appointed those who should sing to the </a:t>
            </a:r>
            <a:r>
              <a:rPr lang="en-GB" cap="small" dirty="0"/>
              <a:t>Lord</a:t>
            </a:r>
            <a:r>
              <a:rPr lang="en-GB" dirty="0"/>
              <a:t>, and who should praise the beauty of holiness, as they went out before the army and were saying: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“</a:t>
            </a:r>
            <a:r>
              <a:rPr lang="en-GB" sz="4400" b="1" u="sng" dirty="0"/>
              <a:t>Praise</a:t>
            </a:r>
            <a:r>
              <a:rPr lang="en-GB" dirty="0"/>
              <a:t> the </a:t>
            </a:r>
            <a:r>
              <a:rPr lang="en-GB" cap="small" dirty="0"/>
              <a:t>Lord</a:t>
            </a:r>
            <a:r>
              <a:rPr lang="en-GB" dirty="0"/>
              <a:t>,</a:t>
            </a:r>
            <a:br>
              <a:rPr lang="en-GB" dirty="0"/>
            </a:br>
            <a:r>
              <a:rPr lang="en-GB" dirty="0"/>
              <a:t>For His mercy </a:t>
            </a:r>
            <a:r>
              <a:rPr lang="en-GB" i="1" dirty="0"/>
              <a:t>endures</a:t>
            </a:r>
            <a:r>
              <a:rPr lang="en-GB" dirty="0"/>
              <a:t> forever.”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9F8618-98E9-4959-A27F-BE2F69B86E7C}"/>
              </a:ext>
            </a:extLst>
          </p:cNvPr>
          <p:cNvSpPr txBox="1"/>
          <p:nvPr/>
        </p:nvSpPr>
        <p:spPr>
          <a:xfrm>
            <a:off x="323528" y="3573016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5400" b="1" dirty="0">
                <a:solidFill>
                  <a:srgbClr val="C00000"/>
                </a:solidFill>
                <a:cs typeface="+mj-cs"/>
              </a:rPr>
              <a:t>יָדָה</a:t>
            </a:r>
            <a:r>
              <a:rPr lang="en-AU" sz="5400" b="1" dirty="0">
                <a:solidFill>
                  <a:srgbClr val="C00000"/>
                </a:solidFill>
                <a:cs typeface="+mj-cs"/>
              </a:rPr>
              <a:t> </a:t>
            </a:r>
            <a:r>
              <a:rPr lang="en-AU" sz="4400" b="1" dirty="0">
                <a:solidFill>
                  <a:srgbClr val="C00000"/>
                </a:solidFill>
                <a:cs typeface="+mj-cs"/>
              </a:rPr>
              <a:t>(</a:t>
            </a:r>
            <a:r>
              <a:rPr lang="en-AU" sz="4400" b="1" dirty="0" err="1">
                <a:solidFill>
                  <a:srgbClr val="C00000"/>
                </a:solidFill>
                <a:cs typeface="+mj-cs"/>
              </a:rPr>
              <a:t>Yadah</a:t>
            </a:r>
            <a:r>
              <a:rPr lang="en-AU" sz="4400" b="1" dirty="0">
                <a:solidFill>
                  <a:srgbClr val="C00000"/>
                </a:solidFill>
                <a:cs typeface="+mj-cs"/>
              </a:rPr>
              <a:t>)</a:t>
            </a:r>
            <a:endParaRPr lang="en-AU" sz="5400" b="1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0951C-40EE-41D8-85FA-CB1CB4BCE02E}"/>
              </a:ext>
            </a:extLst>
          </p:cNvPr>
          <p:cNvSpPr txBox="1"/>
          <p:nvPr/>
        </p:nvSpPr>
        <p:spPr>
          <a:xfrm>
            <a:off x="6012160" y="3789040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>
                <a:solidFill>
                  <a:schemeClr val="accent6">
                    <a:lumMod val="50000"/>
                  </a:schemeClr>
                </a:solidFill>
                <a:latin typeface="Cooper Black" panose="0208090404030B020404" pitchFamily="18" charset="0"/>
              </a:rPr>
              <a:t>HEBREW</a:t>
            </a:r>
          </a:p>
        </p:txBody>
      </p:sp>
    </p:spTree>
    <p:extLst>
      <p:ext uri="{BB962C8B-B14F-4D97-AF65-F5344CB8AC3E}">
        <p14:creationId xmlns:p14="http://schemas.microsoft.com/office/powerpoint/2010/main" val="41927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2743-8C28-43F8-9C0E-C268126FA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Praise – </a:t>
            </a:r>
            <a:r>
              <a:rPr lang="en-AU" dirty="0" err="1"/>
              <a:t>Yadah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379DB-50BB-44DB-BC97-1C9B7199B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dirty="0"/>
              <a:t>Strong’s Definition:</a:t>
            </a:r>
          </a:p>
          <a:p>
            <a:pPr marL="0" indent="0">
              <a:buNone/>
            </a:pPr>
            <a:r>
              <a:rPr lang="en-GB" dirty="0"/>
              <a:t>A primitive root; used only as denominative from H3027; literally to </a:t>
            </a:r>
            <a:r>
              <a:rPr lang="en-GB" i="1" dirty="0"/>
              <a:t>use</a:t>
            </a:r>
            <a:r>
              <a:rPr lang="en-GB" dirty="0"/>
              <a:t> (that is, hold out) </a:t>
            </a:r>
            <a:r>
              <a:rPr lang="en-GB" i="1" dirty="0"/>
              <a:t>the hand</a:t>
            </a:r>
            <a:r>
              <a:rPr lang="en-GB" dirty="0"/>
              <a:t>; physically to </a:t>
            </a:r>
            <a:r>
              <a:rPr lang="en-GB" i="1" dirty="0"/>
              <a:t>throw</a:t>
            </a:r>
            <a:r>
              <a:rPr lang="en-GB" dirty="0"/>
              <a:t> (a stone, an arrow) at or away; especially to </a:t>
            </a:r>
            <a:r>
              <a:rPr lang="en-GB" i="1" dirty="0"/>
              <a:t>revere</a:t>
            </a:r>
            <a:r>
              <a:rPr lang="en-GB" dirty="0"/>
              <a:t> or </a:t>
            </a:r>
            <a:r>
              <a:rPr lang="en-GB" i="1" dirty="0"/>
              <a:t>worship</a:t>
            </a:r>
            <a:r>
              <a:rPr lang="en-GB" dirty="0"/>
              <a:t> (with extended hands); intensively to </a:t>
            </a:r>
            <a:r>
              <a:rPr lang="en-GB" i="1" dirty="0"/>
              <a:t>bemoan</a:t>
            </a:r>
            <a:r>
              <a:rPr lang="en-GB" dirty="0"/>
              <a:t> (by wringing the hands): - </a:t>
            </a:r>
            <a:r>
              <a:rPr lang="en-GB" b="1" u="sng" dirty="0"/>
              <a:t>cast (out)</a:t>
            </a:r>
            <a:r>
              <a:rPr lang="en-GB" dirty="0"/>
              <a:t>, </a:t>
            </a:r>
            <a:r>
              <a:rPr lang="en-GB" b="1" u="sng" dirty="0"/>
              <a:t>(make) confess (-ion)</a:t>
            </a:r>
            <a:r>
              <a:rPr lang="en-GB" dirty="0"/>
              <a:t>, </a:t>
            </a:r>
            <a:r>
              <a:rPr lang="en-GB" b="1" u="sng" dirty="0"/>
              <a:t>praise</a:t>
            </a:r>
            <a:r>
              <a:rPr lang="en-GB" dirty="0"/>
              <a:t>, </a:t>
            </a:r>
            <a:r>
              <a:rPr lang="en-GB" b="1" u="sng" dirty="0"/>
              <a:t>shoot</a:t>
            </a:r>
            <a:r>
              <a:rPr lang="en-GB" dirty="0"/>
              <a:t>, </a:t>
            </a:r>
            <a:r>
              <a:rPr lang="en-GB" b="1" u="sng" dirty="0"/>
              <a:t>(give) thank (-</a:t>
            </a:r>
            <a:r>
              <a:rPr lang="en-GB" b="1" u="sng" dirty="0" err="1"/>
              <a:t>ful</a:t>
            </a:r>
            <a:r>
              <a:rPr lang="en-GB" b="1" u="sng" dirty="0"/>
              <a:t>, -s, -</a:t>
            </a:r>
            <a:r>
              <a:rPr lang="en-GB" b="1" u="sng" dirty="0" err="1"/>
              <a:t>sgiving</a:t>
            </a:r>
            <a:r>
              <a:rPr lang="en-GB" b="1" u="sng" dirty="0"/>
              <a:t>).</a:t>
            </a:r>
            <a:endParaRPr lang="en-AU" b="1" u="sng" dirty="0"/>
          </a:p>
        </p:txBody>
      </p:sp>
    </p:spTree>
    <p:extLst>
      <p:ext uri="{BB962C8B-B14F-4D97-AF65-F5344CB8AC3E}">
        <p14:creationId xmlns:p14="http://schemas.microsoft.com/office/powerpoint/2010/main" val="3997072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2743-8C28-43F8-9C0E-C268126FA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Praise – </a:t>
            </a:r>
            <a:r>
              <a:rPr lang="en-AU" dirty="0" err="1"/>
              <a:t>Yadah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379DB-50BB-44DB-BC97-1C9B7199B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It is used as </a:t>
            </a:r>
            <a:r>
              <a:rPr lang="en-AU" b="1" u="sng" dirty="0"/>
              <a:t>praise</a:t>
            </a:r>
          </a:p>
          <a:p>
            <a:r>
              <a:rPr lang="en-AU" dirty="0"/>
              <a:t>It is used as </a:t>
            </a:r>
            <a:r>
              <a:rPr lang="en-AU" b="1" u="sng" dirty="0"/>
              <a:t>giving thanks</a:t>
            </a:r>
          </a:p>
          <a:p>
            <a:r>
              <a:rPr lang="en-AU" dirty="0"/>
              <a:t>It is used as </a:t>
            </a:r>
            <a:r>
              <a:rPr lang="en-AU" b="1" u="sng" dirty="0"/>
              <a:t>confessing sin</a:t>
            </a:r>
          </a:p>
          <a:p>
            <a:r>
              <a:rPr lang="en-AU" dirty="0"/>
              <a:t>It is used as </a:t>
            </a:r>
            <a:r>
              <a:rPr lang="en-AU" b="1" u="sng" dirty="0"/>
              <a:t>confessing the name of God</a:t>
            </a:r>
          </a:p>
          <a:p>
            <a:endParaRPr lang="en-AU" b="1" u="sng" dirty="0"/>
          </a:p>
          <a:p>
            <a:r>
              <a:rPr lang="en-AU" b="1" dirty="0"/>
              <a:t>Judah comes from the root word </a:t>
            </a:r>
            <a:r>
              <a:rPr lang="en-AU" b="1" dirty="0" err="1"/>
              <a:t>Yadah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946077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9BBD4-E335-4891-9465-3410C93D3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 Chronicles 20:21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6132C-A639-428C-8B17-299F417F4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21 </a:t>
            </a:r>
            <a:r>
              <a:rPr lang="en-GB" dirty="0"/>
              <a:t>And when he had consulted with the people, he appointed those who should sing to the </a:t>
            </a:r>
            <a:r>
              <a:rPr lang="en-GB" cap="small" dirty="0"/>
              <a:t>Lord</a:t>
            </a:r>
            <a:r>
              <a:rPr lang="en-GB" dirty="0"/>
              <a:t>, and who should praise the beauty of holiness, as they went out before the army and were saying: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“</a:t>
            </a:r>
            <a:r>
              <a:rPr lang="en-GB" sz="4400" b="1" u="sng" dirty="0"/>
              <a:t>Praise</a:t>
            </a:r>
            <a:r>
              <a:rPr lang="en-GB" dirty="0"/>
              <a:t> the </a:t>
            </a:r>
            <a:r>
              <a:rPr lang="en-GB" cap="small" dirty="0"/>
              <a:t>Lord</a:t>
            </a:r>
            <a:r>
              <a:rPr lang="en-GB" dirty="0"/>
              <a:t>,</a:t>
            </a:r>
            <a:br>
              <a:rPr lang="en-GB" dirty="0"/>
            </a:br>
            <a:r>
              <a:rPr lang="en-GB" dirty="0"/>
              <a:t>For His mercy </a:t>
            </a:r>
            <a:r>
              <a:rPr lang="en-GB" i="1" dirty="0"/>
              <a:t>endures</a:t>
            </a:r>
            <a:r>
              <a:rPr lang="en-GB" dirty="0"/>
              <a:t> forever.”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9F8618-98E9-4959-A27F-BE2F69B86E7C}"/>
              </a:ext>
            </a:extLst>
          </p:cNvPr>
          <p:cNvSpPr txBox="1"/>
          <p:nvPr/>
        </p:nvSpPr>
        <p:spPr>
          <a:xfrm>
            <a:off x="0" y="3717032"/>
            <a:ext cx="6948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 err="1">
                <a:solidFill>
                  <a:schemeClr val="accent6">
                    <a:lumMod val="50000"/>
                  </a:schemeClr>
                </a:solidFill>
              </a:rPr>
              <a:t>Exomologeo</a:t>
            </a:r>
            <a:r>
              <a:rPr lang="en-AU" sz="3600" b="1" dirty="0">
                <a:solidFill>
                  <a:schemeClr val="accent6">
                    <a:lumMod val="50000"/>
                  </a:schemeClr>
                </a:solidFill>
              </a:rPr>
              <a:t> (ex – </a:t>
            </a:r>
            <a:r>
              <a:rPr lang="en-AU" sz="3600" b="1" dirty="0" err="1">
                <a:solidFill>
                  <a:schemeClr val="accent6">
                    <a:lumMod val="50000"/>
                  </a:schemeClr>
                </a:solidFill>
              </a:rPr>
              <a:t>homologeo</a:t>
            </a:r>
            <a:r>
              <a:rPr lang="en-AU" sz="3600" b="1" dirty="0">
                <a:solidFill>
                  <a:schemeClr val="accent6">
                    <a:lumMod val="50000"/>
                  </a:schemeClr>
                </a:solidFill>
              </a:rPr>
              <a:t>)</a:t>
            </a:r>
            <a:endParaRPr lang="en-AU" sz="8800" b="1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0951C-40EE-41D8-85FA-CB1CB4BCE02E}"/>
              </a:ext>
            </a:extLst>
          </p:cNvPr>
          <p:cNvSpPr txBox="1"/>
          <p:nvPr/>
        </p:nvSpPr>
        <p:spPr>
          <a:xfrm>
            <a:off x="6804248" y="3789040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>
                <a:solidFill>
                  <a:schemeClr val="accent3">
                    <a:lumMod val="50000"/>
                  </a:schemeClr>
                </a:solidFill>
                <a:latin typeface="Cooper Black" panose="0208090404030B020404" pitchFamily="18" charset="0"/>
              </a:rPr>
              <a:t>GREEK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1E8035-0B69-47C3-9610-41A65ADBEC99}"/>
              </a:ext>
            </a:extLst>
          </p:cNvPr>
          <p:cNvSpPr txBox="1"/>
          <p:nvPr/>
        </p:nvSpPr>
        <p:spPr>
          <a:xfrm>
            <a:off x="6249094" y="4363363"/>
            <a:ext cx="2915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>
                <a:solidFill>
                  <a:srgbClr val="0070C0"/>
                </a:solidFill>
              </a:rPr>
              <a:t>(Septuagint)</a:t>
            </a:r>
          </a:p>
        </p:txBody>
      </p:sp>
    </p:spTree>
    <p:extLst>
      <p:ext uri="{BB962C8B-B14F-4D97-AF65-F5344CB8AC3E}">
        <p14:creationId xmlns:p14="http://schemas.microsoft.com/office/powerpoint/2010/main" val="16527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8FE1C-A544-4FC1-87B4-AFB1FA597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4800" dirty="0" err="1">
                <a:solidFill>
                  <a:schemeClr val="accent4">
                    <a:lumMod val="50000"/>
                  </a:schemeClr>
                </a:solidFill>
              </a:rPr>
              <a:t>exomologeo</a:t>
            </a:r>
            <a:endParaRPr lang="en-AU" sz="4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6CC33-66B1-47AB-B820-625424E51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740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dirty="0"/>
              <a:t>Strong’s Definition:</a:t>
            </a:r>
          </a:p>
          <a:p>
            <a:pPr marL="0" indent="0">
              <a:buNone/>
            </a:pPr>
            <a:r>
              <a:rPr lang="en-GB" dirty="0"/>
              <a:t>From </a:t>
            </a:r>
            <a:r>
              <a:rPr lang="en-GB" u="sng" dirty="0"/>
              <a:t>G1537</a:t>
            </a:r>
            <a:r>
              <a:rPr lang="en-GB" dirty="0"/>
              <a:t> and </a:t>
            </a:r>
            <a:r>
              <a:rPr lang="en-GB" u="sng" dirty="0"/>
              <a:t>G3670</a:t>
            </a:r>
            <a:r>
              <a:rPr lang="en-GB" dirty="0"/>
              <a:t>; to </a:t>
            </a:r>
            <a:r>
              <a:rPr lang="en-GB" i="1" dirty="0"/>
              <a:t>acknowledge</a:t>
            </a:r>
            <a:r>
              <a:rPr lang="en-GB" dirty="0"/>
              <a:t> or (by implication of </a:t>
            </a:r>
            <a:r>
              <a:rPr lang="en-GB" i="1" dirty="0"/>
              <a:t>assent</a:t>
            </a:r>
            <a:r>
              <a:rPr lang="en-GB" dirty="0"/>
              <a:t>) </a:t>
            </a:r>
            <a:r>
              <a:rPr lang="en-GB" sz="5800" b="1" i="1" u="sng" dirty="0">
                <a:solidFill>
                  <a:schemeClr val="accent4">
                    <a:lumMod val="50000"/>
                  </a:schemeClr>
                </a:solidFill>
              </a:rPr>
              <a:t>agree fully</a:t>
            </a:r>
            <a:r>
              <a:rPr lang="en-GB" i="1" dirty="0"/>
              <a:t>:</a:t>
            </a:r>
            <a:r>
              <a:rPr lang="en-GB" dirty="0"/>
              <a:t> - confess, profess, promise.</a:t>
            </a:r>
          </a:p>
          <a:p>
            <a:pPr marL="0" indent="0">
              <a:buNone/>
            </a:pPr>
            <a:r>
              <a:rPr lang="en-GB" b="1" u="sng" dirty="0">
                <a:solidFill>
                  <a:srgbClr val="C00000"/>
                </a:solidFill>
              </a:rPr>
              <a:t>Ex (G1537): </a:t>
            </a:r>
            <a:r>
              <a:rPr lang="en-GB" dirty="0"/>
              <a:t>A primary preposition denoting origin</a:t>
            </a:r>
          </a:p>
          <a:p>
            <a:pPr marL="0" indent="0">
              <a:buNone/>
            </a:pPr>
            <a:r>
              <a:rPr lang="en-AU" sz="4300" b="1" u="sng" dirty="0" err="1">
                <a:solidFill>
                  <a:schemeClr val="accent6">
                    <a:lumMod val="50000"/>
                  </a:schemeClr>
                </a:solidFill>
              </a:rPr>
              <a:t>Homologeo</a:t>
            </a:r>
            <a:r>
              <a:rPr lang="en-AU" b="1" u="sng" dirty="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en-GB" b="1" u="sng" dirty="0">
                <a:solidFill>
                  <a:schemeClr val="accent6">
                    <a:lumMod val="50000"/>
                  </a:schemeClr>
                </a:solidFill>
              </a:rPr>
              <a:t>G3670): </a:t>
            </a:r>
            <a:r>
              <a:rPr lang="en-GB" dirty="0"/>
              <a:t>From a compound of the base of </a:t>
            </a:r>
            <a:r>
              <a:rPr lang="en-GB" u="sng" dirty="0"/>
              <a:t>G3674</a:t>
            </a:r>
            <a:r>
              <a:rPr lang="en-GB" dirty="0"/>
              <a:t> and </a:t>
            </a:r>
            <a:r>
              <a:rPr lang="en-GB" u="sng" dirty="0"/>
              <a:t>G3056</a:t>
            </a:r>
            <a:r>
              <a:rPr lang="en-GB" dirty="0"/>
              <a:t>; to assent, that is, covenant, acknowledge: - con- (pro-) fess, confession is made, give thanks, promise.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12492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9BBD4-E335-4891-9465-3410C93D3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 Chronicles 20:21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6132C-A639-428C-8B17-299F417F4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56886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baseline="30000" dirty="0"/>
              <a:t>21 </a:t>
            </a:r>
            <a:r>
              <a:rPr lang="en-GB" dirty="0"/>
              <a:t>…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“</a:t>
            </a:r>
            <a:r>
              <a:rPr lang="en-GB" sz="4400" b="1" u="sng" dirty="0"/>
              <a:t>Praise</a:t>
            </a:r>
            <a:r>
              <a:rPr lang="en-GB" dirty="0"/>
              <a:t> the </a:t>
            </a:r>
            <a:r>
              <a:rPr lang="en-GB" cap="small" dirty="0"/>
              <a:t>Lord</a:t>
            </a:r>
            <a:r>
              <a:rPr lang="en-GB" dirty="0"/>
              <a:t>,</a:t>
            </a:r>
            <a:br>
              <a:rPr lang="en-GB" dirty="0"/>
            </a:br>
            <a:r>
              <a:rPr lang="en-GB" dirty="0"/>
              <a:t>For His mercy </a:t>
            </a:r>
            <a:r>
              <a:rPr lang="en-GB" i="1" dirty="0"/>
              <a:t>endures</a:t>
            </a:r>
            <a:r>
              <a:rPr lang="en-GB" dirty="0"/>
              <a:t> forever.”</a:t>
            </a:r>
          </a:p>
          <a:p>
            <a:pPr marL="0" indent="0">
              <a:buNone/>
            </a:pPr>
            <a:r>
              <a:rPr lang="en-GB" sz="800" dirty="0"/>
              <a:t> </a:t>
            </a:r>
          </a:p>
          <a:p>
            <a:pPr marL="0" indent="0">
              <a:buNone/>
            </a:pPr>
            <a:r>
              <a:rPr lang="en-GB" sz="3600" b="1" dirty="0"/>
              <a:t>1 John 1:9</a:t>
            </a:r>
          </a:p>
          <a:p>
            <a:pPr marL="0" indent="0">
              <a:buNone/>
            </a:pPr>
            <a:endParaRPr lang="en-GB" b="1" baseline="30000" dirty="0"/>
          </a:p>
          <a:p>
            <a:pPr marL="0" indent="0">
              <a:buNone/>
            </a:pPr>
            <a:r>
              <a:rPr lang="en-GB" b="1" baseline="30000" dirty="0"/>
              <a:t>9 </a:t>
            </a:r>
            <a:r>
              <a:rPr lang="en-GB" dirty="0"/>
              <a:t>If we </a:t>
            </a:r>
            <a:r>
              <a:rPr lang="en-GB" b="1" u="sng" dirty="0"/>
              <a:t>confess</a:t>
            </a:r>
            <a:r>
              <a:rPr lang="en-GB" dirty="0"/>
              <a:t> our sins, He is faithful and just to forgive us </a:t>
            </a:r>
            <a:r>
              <a:rPr lang="en-GB" i="1" dirty="0"/>
              <a:t>our</a:t>
            </a:r>
            <a:r>
              <a:rPr lang="en-GB" dirty="0"/>
              <a:t> sins and to cleanse us from all unrighteousness.</a:t>
            </a:r>
            <a:endParaRPr lang="en-AU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9F8618-98E9-4959-A27F-BE2F69B86E7C}"/>
              </a:ext>
            </a:extLst>
          </p:cNvPr>
          <p:cNvSpPr txBox="1"/>
          <p:nvPr/>
        </p:nvSpPr>
        <p:spPr>
          <a:xfrm>
            <a:off x="395536" y="1124744"/>
            <a:ext cx="5472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err="1">
                <a:solidFill>
                  <a:srgbClr val="C00000"/>
                </a:solidFill>
                <a:cs typeface="+mj-cs"/>
              </a:rPr>
              <a:t>Yadah</a:t>
            </a:r>
            <a:r>
              <a:rPr lang="en-AU" sz="3200" b="1" dirty="0">
                <a:solidFill>
                  <a:srgbClr val="C00000"/>
                </a:solidFill>
                <a:cs typeface="+mj-cs"/>
              </a:rPr>
              <a:t>          (Hebrew)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0951C-40EE-41D8-85FA-CB1CB4BCE02E}"/>
              </a:ext>
            </a:extLst>
          </p:cNvPr>
          <p:cNvSpPr txBox="1"/>
          <p:nvPr/>
        </p:nvSpPr>
        <p:spPr>
          <a:xfrm>
            <a:off x="4608004" y="1628800"/>
            <a:ext cx="4029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AU" sz="3200" b="1" dirty="0">
                <a:solidFill>
                  <a:schemeClr val="accent6">
                    <a:lumMod val="50000"/>
                  </a:schemeClr>
                </a:solidFill>
              </a:rPr>
              <a:t>ex – </a:t>
            </a:r>
            <a:endParaRPr lang="en-AU" sz="3200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78C270-7FC1-4956-8738-9B3C5D576874}"/>
              </a:ext>
            </a:extLst>
          </p:cNvPr>
          <p:cNvSpPr txBox="1"/>
          <p:nvPr/>
        </p:nvSpPr>
        <p:spPr>
          <a:xfrm>
            <a:off x="395536" y="1629277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err="1">
                <a:solidFill>
                  <a:schemeClr val="accent3">
                    <a:lumMod val="50000"/>
                  </a:schemeClr>
                </a:solidFill>
                <a:cs typeface="+mj-cs"/>
              </a:rPr>
              <a:t>Exomologeo</a:t>
            </a:r>
            <a:r>
              <a:rPr lang="en-AU" sz="3200" b="1" dirty="0">
                <a:solidFill>
                  <a:schemeClr val="accent3">
                    <a:lumMod val="50000"/>
                  </a:schemeClr>
                </a:solidFill>
                <a:cs typeface="+mj-cs"/>
              </a:rPr>
              <a:t> (Greek)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9E5BD4-5F90-4BA7-88A4-05AA40C8558D}"/>
              </a:ext>
            </a:extLst>
          </p:cNvPr>
          <p:cNvSpPr/>
          <p:nvPr/>
        </p:nvSpPr>
        <p:spPr>
          <a:xfrm>
            <a:off x="1187624" y="3933056"/>
            <a:ext cx="25010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200" b="1" dirty="0" err="1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homologeo</a:t>
            </a:r>
            <a:endParaRPr lang="en-AU" sz="32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8B9253-A52A-425F-A18C-250C286F0039}"/>
              </a:ext>
            </a:extLst>
          </p:cNvPr>
          <p:cNvSpPr/>
          <p:nvPr/>
        </p:nvSpPr>
        <p:spPr>
          <a:xfrm>
            <a:off x="6146103" y="1628323"/>
            <a:ext cx="24256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200" b="1" dirty="0" err="1">
                <a:solidFill>
                  <a:schemeClr val="accent6">
                    <a:lumMod val="50000"/>
                  </a:schemeClr>
                </a:solidFill>
              </a:rPr>
              <a:t>homologeo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75868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7" grpId="1"/>
      <p:bldP spid="8" grpId="0"/>
      <p:bldP spid="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CD8F2-3922-49E9-9A97-E9B772FFB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John 1:9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51ABD-0754-4B46-8DBC-549A16705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b="1" baseline="30000" dirty="0"/>
          </a:p>
          <a:p>
            <a:pPr marL="0" indent="0">
              <a:buNone/>
            </a:pPr>
            <a:endParaRPr lang="en-GB" b="1" baseline="30000" dirty="0"/>
          </a:p>
          <a:p>
            <a:pPr marL="0" indent="0">
              <a:buNone/>
            </a:pPr>
            <a:r>
              <a:rPr lang="en-GB" b="1" baseline="30000" dirty="0"/>
              <a:t>9 </a:t>
            </a:r>
            <a:r>
              <a:rPr lang="en-GB" dirty="0"/>
              <a:t>If we </a:t>
            </a:r>
            <a:r>
              <a:rPr lang="en-GB" b="1" u="sng" dirty="0"/>
              <a:t>confess</a:t>
            </a:r>
            <a:r>
              <a:rPr lang="en-GB" dirty="0"/>
              <a:t> our sins, He is </a:t>
            </a:r>
            <a:r>
              <a:rPr lang="en-GB" b="1" dirty="0"/>
              <a:t>faithful</a:t>
            </a:r>
            <a:r>
              <a:rPr lang="en-GB" dirty="0"/>
              <a:t> and </a:t>
            </a:r>
            <a:r>
              <a:rPr lang="en-GB" b="1" dirty="0"/>
              <a:t>just</a:t>
            </a:r>
            <a:r>
              <a:rPr lang="en-GB" dirty="0"/>
              <a:t> to </a:t>
            </a:r>
            <a:r>
              <a:rPr lang="en-GB" b="1" dirty="0">
                <a:solidFill>
                  <a:srgbClr val="C00000"/>
                </a:solidFill>
              </a:rPr>
              <a:t>forgive</a:t>
            </a:r>
            <a:r>
              <a:rPr lang="en-GB" dirty="0">
                <a:solidFill>
                  <a:srgbClr val="C00000"/>
                </a:solidFill>
              </a:rPr>
              <a:t> us </a:t>
            </a:r>
            <a:r>
              <a:rPr lang="en-GB" i="1" dirty="0">
                <a:solidFill>
                  <a:srgbClr val="C00000"/>
                </a:solidFill>
              </a:rPr>
              <a:t>our</a:t>
            </a:r>
            <a:r>
              <a:rPr lang="en-GB" dirty="0">
                <a:solidFill>
                  <a:srgbClr val="C00000"/>
                </a:solidFill>
              </a:rPr>
              <a:t> sins and to </a:t>
            </a:r>
            <a:r>
              <a:rPr lang="en-GB" b="1" dirty="0">
                <a:solidFill>
                  <a:srgbClr val="C00000"/>
                </a:solidFill>
              </a:rPr>
              <a:t>cleanse</a:t>
            </a:r>
            <a:r>
              <a:rPr lang="en-GB" dirty="0">
                <a:solidFill>
                  <a:srgbClr val="C00000"/>
                </a:solidFill>
              </a:rPr>
              <a:t> us from all unrighteousness </a:t>
            </a:r>
            <a:r>
              <a:rPr lang="en-GB" b="1" dirty="0">
                <a:solidFill>
                  <a:srgbClr val="C00000"/>
                </a:solidFill>
              </a:rPr>
              <a:t>(Salvation)</a:t>
            </a:r>
            <a:r>
              <a:rPr lang="en-GB" dirty="0">
                <a:solidFill>
                  <a:srgbClr val="C00000"/>
                </a:solidFill>
              </a:rPr>
              <a:t>.</a:t>
            </a:r>
          </a:p>
          <a:p>
            <a:pPr marL="0" indent="0">
              <a:buNone/>
            </a:pPr>
            <a:endParaRPr lang="en-GB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AU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When I Praise and Confess who God is and what He is saying, God is faithful and just and show His Salvation</a:t>
            </a:r>
            <a:endParaRPr lang="en-GB" b="1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C10872-82EA-4C00-B874-A32EB82F3C18}"/>
              </a:ext>
            </a:extLst>
          </p:cNvPr>
          <p:cNvSpPr/>
          <p:nvPr/>
        </p:nvSpPr>
        <p:spPr>
          <a:xfrm>
            <a:off x="1115616" y="1412776"/>
            <a:ext cx="27863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600" b="1" dirty="0" err="1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homologeo</a:t>
            </a:r>
            <a:r>
              <a:rPr lang="en-AU" sz="36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ea typeface="Doulos SIL" panose="02000500070000020004" pitchFamily="2" charset="0"/>
              </a:rPr>
              <a:t>̄</a:t>
            </a:r>
            <a:endParaRPr lang="en-AU" sz="36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74E497-2B7B-41C0-AD75-0B85730E8E17}"/>
              </a:ext>
            </a:extLst>
          </p:cNvPr>
          <p:cNvSpPr txBox="1"/>
          <p:nvPr/>
        </p:nvSpPr>
        <p:spPr>
          <a:xfrm>
            <a:off x="4608004" y="1443553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>
                <a:solidFill>
                  <a:schemeClr val="accent3">
                    <a:lumMod val="50000"/>
                  </a:schemeClr>
                </a:solidFill>
                <a:latin typeface="Cooper Black" panose="0208090404030B020404" pitchFamily="18" charset="0"/>
              </a:rPr>
              <a:t>GREEK</a:t>
            </a:r>
          </a:p>
        </p:txBody>
      </p:sp>
    </p:spTree>
    <p:extLst>
      <p:ext uri="{BB962C8B-B14F-4D97-AF65-F5344CB8AC3E}">
        <p14:creationId xmlns:p14="http://schemas.microsoft.com/office/powerpoint/2010/main" val="63076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8A051-0FBF-4ABC-B0B8-E98CF614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Conclusion: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F5E42-7C0A-4E86-9D80-7896EA069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 lnSpcReduction="10000"/>
          </a:bodyPr>
          <a:lstStyle/>
          <a:p>
            <a:r>
              <a:rPr lang="en-AU" dirty="0"/>
              <a:t>Agreeing with God</a:t>
            </a:r>
          </a:p>
          <a:p>
            <a:r>
              <a:rPr lang="en-AU" dirty="0"/>
              <a:t>Declaring who He is, giving thanks and proclaiming His praise</a:t>
            </a:r>
          </a:p>
          <a:p>
            <a:r>
              <a:rPr lang="en-AU" dirty="0"/>
              <a:t>It is an act of humility because I admit and recognise that God is always good and sovereign</a:t>
            </a:r>
          </a:p>
          <a:p>
            <a:r>
              <a:rPr lang="en-AU" dirty="0"/>
              <a:t>I trust and agree with Him over my circumstance</a:t>
            </a:r>
          </a:p>
          <a:p>
            <a:r>
              <a:rPr lang="en-AU" dirty="0"/>
              <a:t>Praise and Confess and behold the salvation of God</a:t>
            </a:r>
          </a:p>
        </p:txBody>
      </p:sp>
    </p:spTree>
    <p:extLst>
      <p:ext uri="{BB962C8B-B14F-4D97-AF65-F5344CB8AC3E}">
        <p14:creationId xmlns:p14="http://schemas.microsoft.com/office/powerpoint/2010/main" val="4206103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6004</TotalTime>
  <Words>748</Words>
  <Application>Microsoft Office PowerPoint</Application>
  <PresentationFormat>On-screen Show (4:3)</PresentationFormat>
  <Paragraphs>102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맑은 고딕</vt:lpstr>
      <vt:lpstr>Arial</vt:lpstr>
      <vt:lpstr>Calibri</vt:lpstr>
      <vt:lpstr>Century Gothic</vt:lpstr>
      <vt:lpstr>Cooper Black</vt:lpstr>
      <vt:lpstr>Office Theme</vt:lpstr>
      <vt:lpstr>Praise &amp; Confess  The Lord Jesus Christ</vt:lpstr>
      <vt:lpstr>NOTE:</vt:lpstr>
      <vt:lpstr>Hebrew Year</vt:lpstr>
      <vt:lpstr>Review</vt:lpstr>
      <vt:lpstr>1 John 1:9</vt:lpstr>
      <vt:lpstr>homologeō</vt:lpstr>
      <vt:lpstr>Confess (homologeō)</vt:lpstr>
      <vt:lpstr>Confess - homologeō</vt:lpstr>
      <vt:lpstr>2 Chronicles 20:21</vt:lpstr>
      <vt:lpstr>Praise – Yadah</vt:lpstr>
      <vt:lpstr>Praise – Yadah</vt:lpstr>
      <vt:lpstr>2 Chronicles 20:21</vt:lpstr>
      <vt:lpstr>exomologeo</vt:lpstr>
      <vt:lpstr>2 Chronicles 20:21</vt:lpstr>
      <vt:lpstr>1 John 1:9</vt:lpstr>
      <vt:lpstr>Conclusion: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435</cp:revision>
  <dcterms:created xsi:type="dcterms:W3CDTF">2014-04-01T16:35:38Z</dcterms:created>
  <dcterms:modified xsi:type="dcterms:W3CDTF">2020-01-25T14:19:05Z</dcterms:modified>
</cp:coreProperties>
</file>